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D1A2-7B3E-4186-86F7-D4CBFBF501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C86FC-2D67-4D8B-A9FD-873EAD8BF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D480-A4E8-4A79-8D7A-A6CE203D8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812E0-7FCA-43BD-8653-A3926851F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B221-4B4C-4A27-A327-5C8FEA21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294-7289-4480-8F33-A15909FFA780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6878-5A58-4E55-BC3D-C540269F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4567-D821-4FBB-86D7-8EDC7F97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ABD8-2FA1-4139-AD72-FD5861A1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9047E-7B7A-4A33-983F-FD0709D08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F8B5D-3D2A-46BA-BB85-5671BE3C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554F-C867-41F5-806E-63FFD1594793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CD7BB-5572-4C80-A2EB-4B41F891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25D-FCCF-4929-A3C1-0C1288B4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53519-A745-4E5B-BF1F-94CAE79B6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D83C7-F6D8-4654-8506-B34271C3E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267E-114B-4F68-AB67-DC6F9118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F153-C221-4BB3-906C-FF976FC6F3D7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7E42-A7E7-4297-AC53-B1BDAF39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26A17-8DD2-437C-97A4-8EF6BE7E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8238-BEBA-4FF2-A9B3-3E3ADD1F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CD4B-209C-4010-8A3C-CF4F4960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F0B0C-15C3-4B9D-8A52-DCECE7B5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3B3-91E7-4B89-AE01-50956CDB069A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141F-F645-4DE2-A176-EA7B2F54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83E7-120F-4F50-97C6-93844057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E3E4-30C4-4428-8E72-52C9CFC4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F4BB-E767-4AB1-A746-61A12C255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B48C-CDF2-4040-B66B-518F550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7FF7-1F1F-404B-B1E0-051483AC4201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59072-F7F1-4CD3-A394-AF25890B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7001-FC55-4DDF-85A6-74A49D3E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2C96-C80B-477F-8C89-4E1F6DCD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D31A-58A3-4A19-91A2-064CD4AF6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598ED-A359-4CE1-B85E-EBD4F3C98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6C54-F94E-4AAC-BA6D-A66DF3E8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F965-E91B-4F82-99B7-397A0E2BB8E5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C430-CFB6-4157-8A14-DEC0B97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FA9A1-D82D-4413-B811-24CE846A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B26C-CAD0-423B-9892-CA3DF291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056A-9B77-496B-83F5-2BDFFA7E2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44FF3-1086-4BDE-B272-1C68C769D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210A0-85BA-4627-BC02-EAA25D734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D07B-9248-4A2B-8033-4944BF21C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F5989-B547-4571-AB53-D930F0CC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B1F9-57B7-4B52-A3EA-A3014107AE70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EC146-E049-49DC-A67B-583E28B6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96C09-5A92-46E0-A728-355FE9B6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3C67-89DC-4B04-A503-DBC13CFF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C4CB0-68C0-4784-9673-7BCF2D0E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287-8A03-4083-8101-6F8C97292AEB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3BB8A-AA9A-47F7-B0AB-5D5C07B9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8824-10C4-4727-8B5B-48299216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B1E07-5963-4209-9567-F67FD0A5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60-B59F-44BF-B07F-3BA60C04A695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6A525-83B2-4A0C-A6F8-3119FC99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B7FD6-FD3A-4ED5-8D78-363C65C1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74DD-3204-4E77-B7B0-2121C15E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16B42-8CE5-45B3-B6DD-0A4ACAAE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03B06-9407-4E1A-A37D-54D8E491E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882BE-28F6-42B5-8BAD-B737A020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4AA8-277D-443B-80E5-14CABB927D6C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B3AAD-E557-4277-89DF-9F01B1E9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FD703-7F7D-4B62-A37E-AD67E3EB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8EF4-E631-40F4-80BD-3A7E2F4C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25C2B-2EDE-4F05-8212-DE0DAEDF9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4D32B-F6B7-400C-BAB5-63797FC2B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8844B-7F1E-41DF-9F98-C7D80CD3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C1E-A9EC-4867-B111-DC4840719F56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ECD67-C2C7-42EC-9083-C8E366AF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5FD91-6FAA-43E1-995F-0F7DE78C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418C8-E5C3-41FB-9224-002BA717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6306C-5539-4BD8-8E2C-EA673E9B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ACA4-7B30-4F58-A13B-9E2C24897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FFFB-FC2B-4AFD-83FD-145DDEF6087F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DEC9-D055-4C56-BF6A-8D9496F22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2217D-668D-4E4D-8B1D-049655EFC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roadbandnow.com/report/much-data-really-cost-isp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s://www.nature.com/articles/s41467-020-16265-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h.ucsd.edu/~sbuss/CourseWeb/Math268_2013W/Bennett_Reversibiity.pdf" TargetMode="External"/><Relationship Id="rId13" Type="http://schemas.openxmlformats.org/officeDocument/2006/relationships/hyperlink" Target="https://www.nature.com/articles/s41467-020-16265-x" TargetMode="External"/><Relationship Id="rId3" Type="http://schemas.openxmlformats.org/officeDocument/2006/relationships/hyperlink" Target="https://arxiv.org/abs/quant-ph/0302112" TargetMode="External"/><Relationship Id="rId7" Type="http://schemas.openxmlformats.org/officeDocument/2006/relationships/hyperlink" Target="https://ieeexplore.ieee.org/document/5392446" TargetMode="External"/><Relationship Id="rId12" Type="http://schemas.openxmlformats.org/officeDocument/2006/relationships/hyperlink" Target="https://broadbandnow.com/report/much-data-really-cost-isps/" TargetMode="External"/><Relationship Id="rId2" Type="http://schemas.openxmlformats.org/officeDocument/2006/relationships/hyperlink" Target="https://arxiv.org/pdf/quant-ph/950802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207.2307" TargetMode="External"/><Relationship Id="rId11" Type="http://schemas.openxmlformats.org/officeDocument/2006/relationships/hyperlink" Target="https://arxiv.org/abs/1709.10510" TargetMode="External"/><Relationship Id="rId5" Type="http://schemas.openxmlformats.org/officeDocument/2006/relationships/hyperlink" Target="https://arxiv.org/pdf/quant-ph/9711043.pdf" TargetMode="External"/><Relationship Id="rId10" Type="http://schemas.openxmlformats.org/officeDocument/2006/relationships/hyperlink" Target="https://link.springer.com/article/10.1007/BF01857727" TargetMode="External"/><Relationship Id="rId4" Type="http://schemas.openxmlformats.org/officeDocument/2006/relationships/hyperlink" Target="https://arxiv.org/pdf/1112.3333.pdf" TargetMode="External"/><Relationship Id="rId9" Type="http://schemas.openxmlformats.org/officeDocument/2006/relationships/hyperlink" Target="http://www.pitt.edu/~jdnorton/lectures/Rotman_Summer_School_2013/thermo_computing_docs/Bennett_1982.pdf" TargetMode="External"/><Relationship Id="rId14" Type="http://schemas.openxmlformats.org/officeDocument/2006/relationships/hyperlink" Target="https://eurocrypt.iacr.org/2018/Slides/Monday/TrackB/01-0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207.23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2FA2-4DC3-444B-96C4-50A00176D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6615-BD03-42EC-AE69-EA887BE34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Internal Presentation by Ray Perlner</a:t>
            </a:r>
          </a:p>
          <a:p>
            <a:r>
              <a:rPr lang="en-US" dirty="0"/>
              <a:t>Tuesday August 11, 2020</a:t>
            </a:r>
          </a:p>
        </p:txBody>
      </p:sp>
    </p:spTree>
    <p:extLst>
      <p:ext uri="{BB962C8B-B14F-4D97-AF65-F5344CB8AC3E}">
        <p14:creationId xmlns:p14="http://schemas.microsoft.com/office/powerpoint/2010/main" val="10760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C4204-21B4-4521-8F42-623E05201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</a:t>
            </a:r>
            <a:br>
              <a:rPr lang="en-US" dirty="0"/>
            </a:br>
            <a:r>
              <a:rPr lang="en-US" dirty="0"/>
              <a:t>How Hard are the Categories?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660687-3AF2-4694-8AAD-F67689298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A9B6-C3B3-4D3E-8FA8-D4D2E37C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Landauer’s</a:t>
            </a:r>
            <a:r>
              <a:rPr lang="en-US" dirty="0"/>
              <a:t> Limit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Landauer</a:t>
            </a:r>
            <a:r>
              <a:rPr lang="en-US" dirty="0"/>
              <a:t> 1961]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FC589-2537-4700-AA1E-03641EC58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Current computation architectures are irreversible (you can’t reconstruct inputs from outputs)</a:t>
                </a:r>
              </a:p>
              <a:p>
                <a:pPr lvl="1"/>
                <a:r>
                  <a:rPr lang="en-US" dirty="0"/>
                  <a:t>E.g. if x AND y = 0, inputs could have been (0,0) (0,1) or (1,0)</a:t>
                </a:r>
              </a:p>
              <a:p>
                <a:r>
                  <a:rPr lang="en-US" dirty="0" err="1"/>
                  <a:t>Landauer’s</a:t>
                </a:r>
                <a:r>
                  <a:rPr lang="en-US" dirty="0"/>
                  <a:t> limit: </a:t>
                </a:r>
              </a:p>
              <a:p>
                <a:pPr lvl="1"/>
                <a:r>
                  <a:rPr lang="en-US" dirty="0"/>
                  <a:t>At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any computation that destroys a bit of information about the input must produce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⁡(2)</m:t>
                    </m:r>
                  </m:oMath>
                </a14:m>
                <a:r>
                  <a:rPr lang="en-US" dirty="0"/>
                  <a:t> waste heat to get rid of the entropy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Boltzmann’s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reference</a:t>
                </a:r>
              </a:p>
              <a:p>
                <a:pPr lvl="1"/>
                <a:r>
                  <a:rPr lang="en-US" dirty="0"/>
                  <a:t>The Earth’s thermal radiation carries away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sup>
                    </m:sSup>
                  </m:oMath>
                </a14:m>
                <a:r>
                  <a:rPr lang="en-US" dirty="0"/>
                  <a:t> bits of entropy per year</a:t>
                </a:r>
              </a:p>
              <a:p>
                <a:pPr lvl="2"/>
                <a:r>
                  <a:rPr lang="en-US" dirty="0"/>
                  <a:t>If we assume each irreversible gate loses a bit of entropy this means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sup>
                    </m:sSup>
                  </m:oMath>
                </a14:m>
                <a:r>
                  <a:rPr lang="en-US" dirty="0"/>
                  <a:t> gates per year AND</a:t>
                </a:r>
              </a:p>
              <a:p>
                <a:pPr lvl="2"/>
                <a:r>
                  <a:rPr lang="en-US" dirty="0"/>
                  <a:t>The maximum depth of an irreversible computation at a sensible temperature like 300K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sup>
                    </m:sSup>
                  </m:oMath>
                </a14:m>
                <a:r>
                  <a:rPr lang="en-US" dirty="0"/>
                  <a:t> per year</a:t>
                </a:r>
              </a:p>
              <a:p>
                <a:pPr lvl="2"/>
                <a:r>
                  <a:rPr lang="en-US" dirty="0"/>
                  <a:t>Compare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for category 1 and the middle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/>
                  <a:t> for MAXDEPTH from CFP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FC589-2537-4700-AA1E-03641EC58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92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7EA8B-98AD-47B0-AC75-6B878C67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8A8D-91B4-4D69-84C9-CAE36447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Computation</a:t>
            </a:r>
            <a:br>
              <a:rPr lang="en-US" dirty="0"/>
            </a:br>
            <a:r>
              <a:rPr lang="en-US" dirty="0"/>
              <a:t>[Bennett 1973]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77438-3C8D-4587-88B2-1D90EA784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constant-</a:t>
                </a:r>
                <a:r>
                  <a:rPr lang="en-US" dirty="0" err="1"/>
                  <a:t>ish</a:t>
                </a:r>
                <a:r>
                  <a:rPr lang="en-US" dirty="0"/>
                  <a:t> overhead we can convert an irreversible circuit into a reversible circuit</a:t>
                </a:r>
              </a:p>
              <a:p>
                <a:pPr lvl="1"/>
                <a:r>
                  <a:rPr lang="en-US" dirty="0"/>
                  <a:t>This is a standard technique in quantum computing</a:t>
                </a:r>
              </a:p>
              <a:p>
                <a:r>
                  <a:rPr lang="en-US" dirty="0"/>
                  <a:t>Now we aren’t bound by </a:t>
                </a:r>
                <a:r>
                  <a:rPr lang="en-US" dirty="0" err="1"/>
                  <a:t>Landauer</a:t>
                </a:r>
                <a:r>
                  <a:rPr lang="en-US" dirty="0"/>
                  <a:t> Limit. How much better can we do?</a:t>
                </a:r>
              </a:p>
              <a:p>
                <a:r>
                  <a:rPr lang="en-US" dirty="0"/>
                  <a:t>Ballistic computation [Fredkin, Toffoli 1982]</a:t>
                </a:r>
              </a:p>
              <a:p>
                <a:pPr lvl="1"/>
                <a:r>
                  <a:rPr lang="en-US" dirty="0"/>
                  <a:t>Model computation with perfectly elastic billiard balls and reflectors</a:t>
                </a:r>
              </a:p>
              <a:p>
                <a:pPr lvl="1"/>
                <a:r>
                  <a:rPr lang="en-US" dirty="0"/>
                  <a:t>Says computation is basically free</a:t>
                </a:r>
              </a:p>
              <a:p>
                <a:pPr lvl="1"/>
                <a:r>
                  <a:rPr lang="en-US" dirty="0"/>
                  <a:t>But is  generally considered unrealistic due to sensitivity to small perturbations</a:t>
                </a:r>
              </a:p>
              <a:p>
                <a:r>
                  <a:rPr lang="en-US" dirty="0"/>
                  <a:t>Brownian computation</a:t>
                </a:r>
              </a:p>
              <a:p>
                <a:pPr lvl="1"/>
                <a:r>
                  <a:rPr lang="en-US" dirty="0"/>
                  <a:t>Let reversible computations be driven forward and backwards by thermal noise</a:t>
                </a:r>
              </a:p>
              <a:p>
                <a:pPr lvl="1"/>
                <a:r>
                  <a:rPr lang="en-US" dirty="0"/>
                  <a:t>Induce a biasing 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per gate</a:t>
                </a:r>
              </a:p>
              <a:p>
                <a:pPr lvl="1"/>
                <a:r>
                  <a:rPr lang="en-US" dirty="0"/>
                  <a:t>Gates will flip back and forth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times, slowing down the computation</a:t>
                </a:r>
              </a:p>
              <a:p>
                <a:pPr lvl="1"/>
                <a:r>
                  <a:rPr lang="en-US" dirty="0"/>
                  <a:t>But the net cost per gate will only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77438-3C8D-4587-88B2-1D90EA784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F36A4-2480-474D-A777-2A5B228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7879-9E23-4CE4-90EA-408CCE81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Brownian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1CE88-BC9C-42C1-8098-71D4DEA71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you’re willing to compute slower and make up the difference with parallelism, reversible gates use proportionally less energy than irreversible gates</a:t>
                </a:r>
              </a:p>
              <a:p>
                <a:r>
                  <a:rPr lang="en-US" dirty="0"/>
                  <a:t>Reversible computation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is probably worse than irreversible computation by some constant factor, but it’s hard to compute, so we’ll ignore it </a:t>
                </a:r>
              </a:p>
              <a:p>
                <a:r>
                  <a:rPr lang="en-US" dirty="0"/>
                  <a:t>How much might we gain?</a:t>
                </a:r>
              </a:p>
              <a:p>
                <a:pPr lvl="1"/>
                <a:r>
                  <a:rPr lang="en-US" dirty="0"/>
                  <a:t>We guessed an irreversible computation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sup>
                    </m:sSup>
                  </m:oMath>
                </a14:m>
                <a:r>
                  <a:rPr lang="en-US" dirty="0"/>
                  <a:t> gates and depth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sup>
                    </m:sSup>
                  </m:oMath>
                </a14:m>
                <a:r>
                  <a:rPr lang="en-US" dirty="0"/>
                  <a:t> might be the maximum feasible on Earth per year</a:t>
                </a:r>
              </a:p>
              <a:p>
                <a:pPr lvl="1"/>
                <a:r>
                  <a:rPr lang="en-US" dirty="0"/>
                  <a:t>This implies a circuit width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assume we can get 1 bit of memory for each atom in the Earth’s crust </a:t>
                </a:r>
              </a:p>
              <a:p>
                <a:pPr lvl="1"/>
                <a:r>
                  <a:rPr lang="en-US" dirty="0"/>
                  <a:t>There 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159</m:t>
                        </m:r>
                      </m:sup>
                    </m:sSup>
                  </m:oMath>
                </a14:m>
                <a:r>
                  <a:rPr lang="en-US" dirty="0"/>
                  <a:t> of those</a:t>
                </a:r>
              </a:p>
              <a:p>
                <a:pPr lvl="1"/>
                <a:r>
                  <a:rPr lang="en-US" dirty="0"/>
                  <a:t>Now we can (maybe)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sup>
                    </m:sSup>
                  </m:oMath>
                </a14:m>
                <a:r>
                  <a:rPr lang="en-US" dirty="0"/>
                  <a:t> gates per year with a depth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dirty="0"/>
                  <a:t> per year</a:t>
                </a:r>
              </a:p>
              <a:p>
                <a:pPr lvl="2"/>
                <a:r>
                  <a:rPr lang="en-US" dirty="0"/>
                  <a:t>Compare to Category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</m:sSup>
                  </m:oMath>
                </a14:m>
                <a:r>
                  <a:rPr lang="en-US" dirty="0"/>
                  <a:t> classical gates, small value of MAXDEPTH: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1CE88-BC9C-42C1-8098-71D4DEA71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39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B94AB-2545-4BE4-B5D8-1E4C5231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4FF8-4B53-492B-879C-6E2C2CDE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Unpowered Brownian Computation</a:t>
            </a:r>
            <a:br>
              <a:rPr lang="en-US" dirty="0"/>
            </a:br>
            <a:r>
              <a:rPr lang="en-US" dirty="0"/>
              <a:t>“Classical Grover”</a:t>
            </a:r>
            <a:br>
              <a:rPr lang="en-US" dirty="0"/>
            </a:br>
            <a:r>
              <a:rPr lang="en-US" dirty="0"/>
              <a:t>[Perlner, Liu 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7B5D-9F7D-4C4C-980D-C08074C5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For AES key search and similar, there’s another way to use classical reversible computation</a:t>
            </a:r>
          </a:p>
          <a:p>
            <a:r>
              <a:rPr lang="en-US" dirty="0"/>
              <a:t>Make tiny computing units that randomly explore the AES key space driven by thermal noise, and only dissipate energy when they find the correct key</a:t>
            </a:r>
          </a:p>
          <a:p>
            <a:r>
              <a:rPr lang="en-US" dirty="0"/>
              <a:t>Can be made to induce transition to final state in their neighbors</a:t>
            </a:r>
          </a:p>
          <a:p>
            <a:r>
              <a:rPr lang="en-US" dirty="0"/>
              <a:t>Energy cost is basically the same as for Quantum Grover Search</a:t>
            </a:r>
          </a:p>
          <a:p>
            <a:r>
              <a:rPr lang="en-US" dirty="0"/>
              <a:t>Memory can be reduced to a reasonable amount by speeding up computation</a:t>
            </a:r>
          </a:p>
          <a:p>
            <a:pPr lvl="1"/>
            <a:r>
              <a:rPr lang="en-US" dirty="0"/>
              <a:t>Speed is proportional to temperature</a:t>
            </a:r>
          </a:p>
          <a:p>
            <a:pPr lvl="1"/>
            <a:r>
              <a:rPr lang="en-US" dirty="0"/>
              <a:t>Computation at arbitrarily high temperatures is probably at least as hard as quantum computation, so we can maybe ignore this option for the purpose of dealing with classical security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BAB8-FADF-4D6C-80A7-417CB3F9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BC1E-9E4F-4A5C-8DFF-CB295E9A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Fundamental Limits on Memory?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165D2-D852-40E6-9423-C2501E2A0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 particular reason moving memory without processing it should consume energy</a:t>
                </a:r>
              </a:p>
              <a:p>
                <a:r>
                  <a:rPr lang="en-US" dirty="0"/>
                  <a:t>Routing to the correct memory location should have at least logarithmic energy cost in the memory size, but that’s about it</a:t>
                </a:r>
              </a:p>
              <a:p>
                <a:r>
                  <a:rPr lang="en-US" dirty="0"/>
                  <a:t>In weak gravity regime (no black holes), a constant maximum memory density per volume is probably realistic</a:t>
                </a:r>
              </a:p>
              <a:p>
                <a:pPr lvl="1"/>
                <a:r>
                  <a:rPr lang="en-US" dirty="0"/>
                  <a:t>Given maximum signaling speed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this implies maximum throughput scales with area</a:t>
                </a:r>
              </a:p>
              <a:p>
                <a:pPr lvl="1"/>
                <a:r>
                  <a:rPr lang="en-US" dirty="0"/>
                  <a:t>And minimum latency scales with </a:t>
                </a:r>
                <a:r>
                  <a:rPr lang="en-US" i="1" dirty="0"/>
                  <a:t>cube root </a:t>
                </a:r>
                <a:r>
                  <a:rPr lang="en-US" dirty="0"/>
                  <a:t>memory size</a:t>
                </a:r>
              </a:p>
              <a:p>
                <a:r>
                  <a:rPr lang="en-US" dirty="0"/>
                  <a:t>For black holes, it’s information per unit area, but I don’t think we’re dealing with systems of that scale</a:t>
                </a:r>
              </a:p>
              <a:p>
                <a:r>
                  <a:rPr lang="en-US" dirty="0"/>
                  <a:t>Note that initializing a unit of memory is itself an irreversible computation, so </a:t>
                </a:r>
                <a:r>
                  <a:rPr lang="en-US" dirty="0" err="1"/>
                  <a:t>Landauer</a:t>
                </a:r>
                <a:r>
                  <a:rPr lang="en-US" dirty="0"/>
                  <a:t> limit applies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165D2-D852-40E6-9423-C2501E2A0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8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13545-4F12-481F-AEFD-DB79C0C4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76CB0-A37E-4ADD-9F41-2F4ED4644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OK,</a:t>
            </a:r>
            <a:br>
              <a:rPr lang="en-US" dirty="0"/>
            </a:br>
            <a:r>
              <a:rPr lang="en-US" dirty="0"/>
              <a:t>But What about Real Technology?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811829-EF03-4759-A3A1-0777C4896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Note: Commercial products are mentioned here for informational purposes. This is not an endorsement by NIST of any of the mentioned products.</a:t>
            </a:r>
          </a:p>
        </p:txBody>
      </p:sp>
    </p:spTree>
    <p:extLst>
      <p:ext uri="{BB962C8B-B14F-4D97-AF65-F5344CB8AC3E}">
        <p14:creationId xmlns:p14="http://schemas.microsoft.com/office/powerpoint/2010/main" val="22124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49B7-9255-4080-96B5-A40FBEA3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Computation 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92E18-2751-4816-8B8A-433C34FB5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assume any computation as large as we’re talking about will use custom hardware</a:t>
                </a:r>
              </a:p>
              <a:p>
                <a:r>
                  <a:rPr lang="en-US" dirty="0"/>
                  <a:t>As a proxy for what optimized hardware looks like we can look at bitcoin mining</a:t>
                </a:r>
              </a:p>
              <a:p>
                <a:r>
                  <a:rPr lang="en-US" dirty="0"/>
                  <a:t>Example specs (</a:t>
                </a:r>
                <a:r>
                  <a:rPr lang="en-US" dirty="0" err="1"/>
                  <a:t>Antminer</a:t>
                </a:r>
                <a:r>
                  <a:rPr lang="en-US" dirty="0"/>
                  <a:t> s19 Pro)</a:t>
                </a:r>
              </a:p>
              <a:p>
                <a:pPr lvl="1"/>
                <a:r>
                  <a:rPr lang="en-US" dirty="0"/>
                  <a:t>3250 W</a:t>
                </a:r>
              </a:p>
              <a:p>
                <a:pPr lvl="1"/>
                <a:r>
                  <a:rPr lang="en-US" dirty="0"/>
                  <a:t>110 Th/ Sec</a:t>
                </a:r>
              </a:p>
              <a:p>
                <a:pPr lvl="1"/>
                <a:r>
                  <a:rPr lang="en-US" dirty="0"/>
                  <a:t>~$3000 New (I saw a used one for $180)</a:t>
                </a:r>
              </a:p>
              <a:p>
                <a:r>
                  <a:rPr lang="en-US" dirty="0"/>
                  <a:t>Note that at 10¢/ kWh, power becomes the dominant cost after ~1yr</a:t>
                </a:r>
              </a:p>
              <a:p>
                <a:pPr lvl="1"/>
                <a:r>
                  <a:rPr lang="en-US" dirty="0"/>
                  <a:t>(Shorter than the expected hardware life)</a:t>
                </a:r>
              </a:p>
              <a:p>
                <a:r>
                  <a:rPr lang="en-US" b="1" i="1" dirty="0"/>
                  <a:t>Using the same 10¢/ kWh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sup>
                    </m:sSup>
                  </m:oMath>
                </a14:m>
                <a:r>
                  <a:rPr lang="en-US" b="1" i="1" dirty="0"/>
                  <a:t> gates  costs about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</a:p>
              <a:p>
                <a:r>
                  <a:rPr lang="en-US" dirty="0"/>
                  <a:t>The hash is double SHA2: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/>
                  <a:t> gates</a:t>
                </a:r>
              </a:p>
              <a:p>
                <a:r>
                  <a:rPr lang="en-US" dirty="0"/>
                  <a:t>Earth gets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/>
                  <a:t>W of power from the Sun</a:t>
                </a:r>
              </a:p>
              <a:p>
                <a:pPr lvl="1"/>
                <a:r>
                  <a:rPr lang="en-US" dirty="0"/>
                  <a:t>About 1/4 gets eaten up by the atmosphere</a:t>
                </a:r>
              </a:p>
              <a:p>
                <a:pPr lvl="1"/>
                <a:r>
                  <a:rPr lang="en-US" dirty="0"/>
                  <a:t>If we blanket the Earth’s surface with solar panels (Typical efficiency 20%)</a:t>
                </a:r>
              </a:p>
              <a:p>
                <a:pPr lvl="1"/>
                <a:r>
                  <a:rPr lang="en-US" dirty="0"/>
                  <a:t>That leaves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.5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W </a:t>
                </a:r>
              </a:p>
              <a:p>
                <a:pPr lvl="1"/>
                <a:r>
                  <a:rPr lang="en-US" b="1" i="1" dirty="0"/>
                  <a:t>This is enough to perform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sup>
                    </m:sSup>
                  </m:oMath>
                </a14:m>
                <a:r>
                  <a:rPr lang="en-US" b="1" i="1" dirty="0"/>
                  <a:t> gates in 500 years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92E18-2751-4816-8B8A-433C34FB5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B3C41-FB32-474F-B854-481D83D9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436079-0EDB-4CF5-A586-8BF7CCB717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Much Memory can we Get for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 over 500 Years</a:t>
                </a:r>
                <a:r>
                  <a:rPr lang="en-US" b="1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436079-0EDB-4CF5-A586-8BF7CCB71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5F39F-3381-4FE7-A523-E406B75B6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Will estimate based on Hard Drives (based on SEAGATE ST16000NM001G EXOS X16 16TB)</a:t>
                </a:r>
              </a:p>
              <a:p>
                <a:r>
                  <a:rPr lang="en-US" dirty="0"/>
                  <a:t>16TB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sup>
                    </m:sSup>
                  </m:oMath>
                </a14:m>
                <a:r>
                  <a:rPr lang="en-US" dirty="0"/>
                  <a:t> bits </a:t>
                </a:r>
              </a:p>
              <a:p>
                <a:pPr lvl="1"/>
                <a:r>
                  <a:rPr lang="en-US" dirty="0"/>
                  <a:t>costs about $400</a:t>
                </a:r>
              </a:p>
              <a:p>
                <a:pPr lvl="1"/>
                <a:r>
                  <a:rPr lang="en-US" dirty="0"/>
                  <a:t>Lasts about 5 years</a:t>
                </a:r>
              </a:p>
              <a:p>
                <a:pPr lvl="1"/>
                <a:r>
                  <a:rPr lang="en-US" dirty="0"/>
                  <a:t>Needs about 10W of power</a:t>
                </a:r>
              </a:p>
              <a:p>
                <a:pPr lvl="2"/>
                <a:r>
                  <a:rPr lang="en-US" dirty="0"/>
                  <a:t>This adds up to about $45 over the lifetime of the drive</a:t>
                </a:r>
              </a:p>
              <a:p>
                <a:r>
                  <a:rPr lang="en-US" dirty="0"/>
                  <a:t>Memory budget: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$445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bits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96.5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bits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Alternative budgets</a:t>
                </a:r>
              </a:p>
              <a:p>
                <a:pPr lvl="1"/>
                <a:r>
                  <a:rPr lang="en-US" dirty="0"/>
                  <a:t>1TB Flash drive $200, 2.5 W, 5y: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bits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Power only: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bits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Flash, power only: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bits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Note these numbers are all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5F39F-3381-4FE7-A523-E406B75B6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B73FD-726C-4B5B-A84E-F086164F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E2CF-FC94-42FD-B53F-E7D2D95C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Memory Bandwidth?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9023D-17D2-453B-8B4B-197ADC233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Both Flash and HDD typically advertise a maximum data transfer rate of about 250 MB per second</a:t>
                </a:r>
              </a:p>
              <a:p>
                <a:pPr lvl="1"/>
                <a:r>
                  <a:rPr lang="en-US" dirty="0"/>
                  <a:t>Might not be looking at the right number, since I always thought flash was faster than HDD</a:t>
                </a:r>
              </a:p>
              <a:p>
                <a:pPr lvl="1"/>
                <a:r>
                  <a:rPr lang="en-US" dirty="0"/>
                  <a:t>Maybe has to do with contiguous memory addresses, but I recall a comment in “Lattice Sieve Kernel” saying that they expected a bunch of the needed addresses to be clustered in memory</a:t>
                </a:r>
              </a:p>
              <a:p>
                <a:r>
                  <a:rPr lang="en-US" dirty="0"/>
                  <a:t>Anyway, </a:t>
                </a:r>
              </a:p>
              <a:p>
                <a:pPr lvl="1"/>
                <a:r>
                  <a:rPr lang="en-US" dirty="0"/>
                  <a:t>If we assume 16TB HDD, this means we can access each memory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 times in 500 years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96.5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we assume 1TB Flash, this means we can access each memory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dirty="0"/>
                  <a:t> times in 500 years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Better numbers may be possible using smaller drives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9023D-17D2-453B-8B4B-197ADC233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8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FF7CE-A0A1-44C6-8880-F80EF6DE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09AA-8578-4524-8C8E-860779B4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 that Started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19497-4082-4836-88D5-AB0B45C35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Category 1 security is defined as: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i="1" dirty="0"/>
                  <a:t>“at least as hard to break as brute force key search against AES 128”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NIST estimates this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worth of computation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This attack parallelizes almost perfectly and requires almost no communication between the threads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 threads only require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bits of memory apiece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Although if we assume the attack is parallelized so that it has depth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/>
                  <a:t>, the total memory must be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</a:t>
                </a:r>
                <a:r>
                  <a:rPr lang="en-US" dirty="0" err="1"/>
                  <a:t>Kyber</a:t>
                </a:r>
                <a:r>
                  <a:rPr lang="en-US" dirty="0"/>
                  <a:t> team estimates an attack on Kyber512 may cost as little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sup>
                    </m:sSup>
                  </m:oMath>
                </a14:m>
                <a:r>
                  <a:rPr lang="en-US" dirty="0"/>
                  <a:t> classical gates worth of computation, but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While the above attack can be parallelized (at least somewhat), the threads must access a </a:t>
                </a:r>
                <a:r>
                  <a:rPr lang="en-US" b="1" i="1" dirty="0"/>
                  <a:t>shared</a:t>
                </a:r>
                <a:r>
                  <a:rPr lang="en-US" dirty="0"/>
                  <a:t> memory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Not sure this is correct, but I will mostly assume the attack parallelizes perfectly and memory accesses are from random locations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Is Kyber512 category 1?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19497-4082-4836-88D5-AB0B45C3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9AB4F-F0BA-4CDA-BDB6-9F075C56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C1F-C7AC-4F0F-9B10-A4291C8C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D823-A715-4D93-B07E-88986107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dissipation considerations demand that processors be distributed fairly evenly around the globe</a:t>
            </a:r>
          </a:p>
          <a:p>
            <a:r>
              <a:rPr lang="en-US" dirty="0"/>
              <a:t>If memory is truly random access, this means processors will need to access data an average of 10000 kilometers away</a:t>
            </a:r>
          </a:p>
          <a:p>
            <a:r>
              <a:rPr lang="en-US" dirty="0"/>
              <a:t>How much does it cost to send data 10000 km?</a:t>
            </a:r>
          </a:p>
          <a:p>
            <a:pPr lvl="1"/>
            <a:r>
              <a:rPr lang="en-US" dirty="0"/>
              <a:t>This question is surprisingly hard to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BA451-A997-4836-9D5C-ADE4EECF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3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FB21-24AA-4D06-9804-EF4745D0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ISPs  (Allegedly) Pay for Bandwidth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65A1B-27AC-4C4E-9CDE-DC8BDF7654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According to a Netflix report from 2011, the marginal cost of sending a GB of data was less than a penny</a:t>
                </a:r>
              </a:p>
              <a:p>
                <a:r>
                  <a:rPr lang="en-US" dirty="0"/>
                  <a:t>According to this random web article from 2015: </a:t>
                </a:r>
                <a:r>
                  <a:rPr lang="en-US" dirty="0">
                    <a:hlinkClick r:id="rId2"/>
                  </a:rPr>
                  <a:t>https://broadbandnow.com/report/much-data-really-cost-isps/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price has recently fallen an average of something like 25% per year (15-50%)</a:t>
                </a:r>
              </a:p>
              <a:p>
                <a:r>
                  <a:rPr lang="en-US" dirty="0"/>
                  <a:t>Extrapolating to 2020 this works out to about a dollar per TB</a:t>
                </a:r>
              </a:p>
              <a:p>
                <a:r>
                  <a:rPr lang="en-US" dirty="0"/>
                  <a:t>So maybe, based on rumor and hearsay it is feasible to send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𝟒𝟑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𝟏𝟎𝟕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65A1B-27AC-4C4E-9CDE-DC8BDF765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r="-754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22714-B807-41FF-ADCF-50D09442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0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EB44-4201-4AA1-902D-21F9C47F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Kicks:</a:t>
            </a:r>
            <a:br>
              <a:rPr lang="en-US" dirty="0"/>
            </a:br>
            <a:r>
              <a:rPr lang="en-US" dirty="0"/>
              <a:t>A System that is Almost as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52FDB-CAEA-4A4C-AA57-3096332ED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Forget long distance fiber optics</a:t>
                </a:r>
              </a:p>
              <a:p>
                <a:pPr lvl="1"/>
                <a:r>
                  <a:rPr lang="en-US" dirty="0"/>
                  <a:t>Send everything to a local data center</a:t>
                </a:r>
              </a:p>
              <a:p>
                <a:pPr lvl="1"/>
                <a:r>
                  <a:rPr lang="en-US" dirty="0"/>
                  <a:t>Let the data center pool your data on 16TB hard disks </a:t>
                </a:r>
              </a:p>
              <a:p>
                <a:pPr lvl="2"/>
                <a:r>
                  <a:rPr lang="en-US" dirty="0"/>
                  <a:t>less than 1 day to write, based on maximum data transfer rate 250MBps</a:t>
                </a:r>
              </a:p>
              <a:p>
                <a:pPr lvl="1"/>
                <a:r>
                  <a:rPr lang="en-US" dirty="0"/>
                  <a:t>And mail the hard disks 1 week, $128 international shipping to another data center</a:t>
                </a:r>
              </a:p>
              <a:p>
                <a:pPr lvl="2"/>
                <a:r>
                  <a:rPr lang="en-US" dirty="0"/>
                  <a:t>Which reads and disaggregates the data</a:t>
                </a:r>
              </a:p>
              <a:p>
                <a:r>
                  <a:rPr lang="en-US" dirty="0"/>
                  <a:t>Total data sent: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𝟒𝟕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𝐛𝐢𝐭𝐬</m:t>
                          </m:r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𝟏𝟐𝟖</m:t>
                          </m:r>
                        </m:den>
                      </m:f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𝟏𝟎𝟒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Maximum number of accesses in 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access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accesses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is fine as long as the memory size is </a:t>
                </a:r>
                <a:r>
                  <a:rPr lang="en-US" i="1" dirty="0"/>
                  <a:t>larger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52FDB-CAEA-4A4C-AA57-3096332ED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2C9E5-F654-4C82-A8DC-C02E6A2D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AC7-3B96-4F2F-A72C-37475026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Buy our own Equipment?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FC74B-AD72-4381-8815-6DBC48712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166"/>
                <a:ext cx="10515600" cy="4687797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3400" dirty="0"/>
                  <a:t>A $600, 5 watt device can deliver 100Gbps on 10 km of single mode fiber </a:t>
                </a:r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(Cisco QSFP-100G-LR4-S Compatible 100GBASE-LR4 QSFP28 1310nm 10km DOM Optical Transceiver Module)</a:t>
                </a:r>
              </a:p>
              <a:p>
                <a:r>
                  <a:rPr lang="en-US" sz="3400" dirty="0"/>
                  <a:t> A 12 strand single-mode fiber optic cable bundle costs $1.23 per foot </a:t>
                </a:r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(Corning 12 Strand </a:t>
                </a:r>
                <a:r>
                  <a:rPr lang="en-US" sz="2500" dirty="0" err="1"/>
                  <a:t>Singlemode</a:t>
                </a:r>
                <a:r>
                  <a:rPr lang="en-US" sz="2500" dirty="0"/>
                  <a:t> Outdoor Figure 8 w/Messenger Fiber Optic Cable - Black (Per Foot))</a:t>
                </a:r>
              </a:p>
              <a:p>
                <a:endParaRPr lang="en-US" sz="2900" dirty="0"/>
              </a:p>
              <a:p>
                <a:r>
                  <a:rPr lang="en-US" sz="2900" dirty="0"/>
                  <a:t>Assume the transceiver lasts 5 years and the fiber lasts 25</a:t>
                </a:r>
              </a:p>
              <a:p>
                <a:r>
                  <a:rPr lang="en-US" sz="2900" dirty="0"/>
                  <a:t>Installation costs for fiber (labor, permitting) could easily dominate these costs (up to $80k per km), but we’ll ignore it, because</a:t>
                </a:r>
              </a:p>
              <a:p>
                <a:pPr lvl="1"/>
                <a:r>
                  <a:rPr lang="en-US" sz="2500" dirty="0"/>
                  <a:t>It’s hard to calculate</a:t>
                </a:r>
              </a:p>
              <a:p>
                <a:pPr lvl="1"/>
                <a:r>
                  <a:rPr lang="en-US" sz="2500" dirty="0"/>
                  <a:t>We can probably amortize it away by laying a lot of fiber in the same place</a:t>
                </a:r>
              </a:p>
              <a:p>
                <a:pPr lvl="1"/>
                <a:r>
                  <a:rPr lang="en-US" sz="2500" dirty="0"/>
                  <a:t>Replacing installed fiber is almost certainly cheaper, and we’ll need to do that ~20 times more often</a:t>
                </a:r>
              </a:p>
              <a:p>
                <a:pPr marL="457200" lvl="1" indent="0">
                  <a:buNone/>
                </a:pPr>
                <a:endParaRPr lang="en-US" sz="2500" dirty="0"/>
              </a:p>
              <a:p>
                <a:r>
                  <a:rPr lang="en-US" dirty="0"/>
                  <a:t>Net cost of 100 Gbps over 10000 km for 500 years: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$600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.005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$0.1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𝑘𝑊h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8760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$1.23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×12×25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3281 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=$60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Transceivers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+$2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Power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+$67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Fiber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=$129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how much memory access can we afford?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 smtClean="0">
                          <a:latin typeface="Cambria Math" panose="02040503050406030204" pitchFamily="18" charset="0"/>
                        </a:rPr>
                        <m:t>$</m:t>
                      </m:r>
                      <m:sSup>
                        <m:sSupPr>
                          <m:ctrlPr>
                            <a:rPr lang="en-US" sz="4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2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sup>
                      </m:sSup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𝟑𝟕</m:t>
                              </m:r>
                            </m:sup>
                          </m:sSup>
                          <m:r>
                            <a:rPr lang="en-US" sz="4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𝐛𝐢𝐭𝐬</m:t>
                          </m:r>
                        </m:num>
                        <m:den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</m:t>
                              </m:r>
                            </m:sup>
                          </m:sSup>
                        </m:den>
                      </m:f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𝟏𝟎𝟖</m:t>
                          </m:r>
                        </m:sup>
                      </m:sSup>
                    </m:oMath>
                  </m:oMathPara>
                </a14:m>
                <a:endParaRPr lang="en-US" sz="4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FC74B-AD72-4381-8815-6DBC48712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166"/>
                <a:ext cx="10515600" cy="4687797"/>
              </a:xfrm>
              <a:blipFill>
                <a:blip r:embed="rId2"/>
                <a:stretch>
                  <a:fillRect l="-232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6F07-8EB9-431D-B632-D4405523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6BC8-E570-4A4C-8941-7CAFA1BD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Hardware Cost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5DEDC-EA48-4A4F-9EB9-D77060DA2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cost of periodically replacing fiber and transponders represents 98.5% of our budget for long distance memory access!</a:t>
                </a:r>
              </a:p>
              <a:p>
                <a:r>
                  <a:rPr lang="en-US" dirty="0"/>
                  <a:t>If we get rid of that cost, we can afford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114</m:t>
                        </m:r>
                      </m:sup>
                    </m:sSup>
                  </m:oMath>
                </a14:m>
                <a:r>
                  <a:rPr lang="en-US" dirty="0"/>
                  <a:t> memory accesses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could potentially get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just by making the hardware last longer</a:t>
                </a:r>
              </a:p>
              <a:p>
                <a:r>
                  <a:rPr lang="en-US" dirty="0"/>
                  <a:t>No particular reason to think we’re close to any hard physical limits on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5DEDC-EA48-4A4F-9EB9-D77060DA2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1DEE9-F5C1-4A4B-9C79-7DFC5AE3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7A94-190C-40F1-AA54-2CB26282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Mass Produce our own Equipment?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AA4D-2E2B-4275-847A-63E728786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According to </a:t>
                </a:r>
                <a:r>
                  <a:rPr lang="en-US" dirty="0">
                    <a:hlinkClick r:id="rId2"/>
                  </a:rPr>
                  <a:t>https://www.nature.com/articles/s41467-020-16265-x</a:t>
                </a:r>
                <a:endParaRPr lang="en-US" dirty="0"/>
              </a:p>
              <a:p>
                <a:pPr lvl="1"/>
                <a:r>
                  <a:rPr lang="en-US" dirty="0"/>
                  <a:t>Using a single chip, a transmission rate of 44TBps can be achieved </a:t>
                </a:r>
              </a:p>
              <a:p>
                <a:pPr lvl="1"/>
                <a:r>
                  <a:rPr lang="en-US" dirty="0"/>
                  <a:t>Over a single strand of standard fiber optic cable</a:t>
                </a:r>
              </a:p>
              <a:p>
                <a:pPr lvl="1"/>
                <a:r>
                  <a:rPr lang="en-US" dirty="0"/>
                  <a:t>At a distance of 75km</a:t>
                </a:r>
              </a:p>
              <a:p>
                <a:r>
                  <a:rPr lang="en-US" dirty="0"/>
                  <a:t>If these can be mass produced at $10,000 apiece, 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sup>
                    </m:sSup>
                  </m:oMath>
                </a14:m>
                <a:r>
                  <a:rPr lang="en-US" dirty="0"/>
                  <a:t> RAM query budget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Even if they cost something ridiculous like $200,000,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AA4D-2E2B-4275-847A-63E728786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D0A5D-8E39-428F-9F4E-ADFCC17F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57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D1F5-20CA-41E3-BE9A-C485A5D2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Communication May Cost More than it Should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93BA3-93A6-426B-87B5-903426AC9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At current market rates it seems like sending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p>
                    </m:sSup>
                  </m:oMath>
                </a14:m>
                <a:r>
                  <a:rPr lang="en-US" dirty="0"/>
                  <a:t> bits, long distance, costs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gates </a:t>
                </a:r>
              </a:p>
              <a:p>
                <a:r>
                  <a:rPr lang="en-US" dirty="0"/>
                  <a:t>But something more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seems possible if any of the following happen:</a:t>
                </a:r>
              </a:p>
              <a:p>
                <a:pPr lvl="1"/>
                <a:r>
                  <a:rPr lang="en-US" dirty="0"/>
                  <a:t>Hardware (Fiber and Transponders) gets much cheaper</a:t>
                </a:r>
              </a:p>
              <a:p>
                <a:pPr lvl="2"/>
                <a:r>
                  <a:rPr lang="en-US" dirty="0"/>
                  <a:t>If raw material cost for fiber is the problem, we can switch to multicore fibers</a:t>
                </a:r>
              </a:p>
              <a:p>
                <a:pPr lvl="1"/>
                <a:r>
                  <a:rPr lang="en-US" dirty="0"/>
                  <a:t>Hardware gets a bit cheaper and lasts much longer</a:t>
                </a:r>
              </a:p>
              <a:p>
                <a:pPr lvl="1"/>
                <a:r>
                  <a:rPr lang="en-US" dirty="0"/>
                  <a:t>Transponders can be upgraded to experimentally-demonstrated bandwidths without much cost increase</a:t>
                </a:r>
              </a:p>
              <a:p>
                <a:r>
                  <a:rPr lang="en-US" dirty="0"/>
                  <a:t>What might be preventing/delaying this?</a:t>
                </a:r>
              </a:p>
              <a:p>
                <a:pPr lvl="1"/>
                <a:r>
                  <a:rPr lang="en-US" dirty="0"/>
                  <a:t>Non-competitive market</a:t>
                </a:r>
              </a:p>
              <a:p>
                <a:pPr lvl="1"/>
                <a:r>
                  <a:rPr lang="en-US" dirty="0"/>
                  <a:t>Parts optimized for compatibility with older equipment, not efficiency</a:t>
                </a:r>
              </a:p>
              <a:p>
                <a:pPr lvl="1"/>
                <a:r>
                  <a:rPr lang="en-US" dirty="0"/>
                  <a:t>Demand for capacity increases not large enough to cover R&amp;D costs for high end equipment</a:t>
                </a:r>
              </a:p>
              <a:p>
                <a:pPr lvl="1"/>
                <a:r>
                  <a:rPr lang="en-US" dirty="0"/>
                  <a:t>No demand for parts to last more than a few years due to expectation that hardware will keep improving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93BA3-93A6-426B-87B5-903426AC9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AA75-8175-4E56-B1F9-66FFB9E1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4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A296-952D-4219-B7DD-34C47670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D8C99-26D2-4485-9828-01E38296B64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Based on current technology, bounds comparable to category 1’s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are something like: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memory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RAM queries</a:t>
                </a:r>
              </a:p>
              <a:p>
                <a:endParaRPr lang="en-US" dirty="0"/>
              </a:p>
              <a:p>
                <a:r>
                  <a:rPr lang="en-US" dirty="0"/>
                  <a:t>If RAM model were right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queries</a:t>
                </a:r>
              </a:p>
              <a:p>
                <a:r>
                  <a:rPr lang="en-US" dirty="0"/>
                  <a:t>If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p>
                    </m:sSup>
                  </m:oMath>
                </a14:m>
                <a:r>
                  <a:rPr lang="en-US" dirty="0"/>
                  <a:t> queries 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queries</a:t>
                </a:r>
              </a:p>
              <a:p>
                <a:r>
                  <a:rPr lang="en-US" dirty="0"/>
                  <a:t>If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Volume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sup>
                    </m:sSup>
                  </m:oMath>
                </a14:m>
                <a:r>
                  <a:rPr lang="en-US" dirty="0"/>
                  <a:t> queries 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queries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D8C99-26D2-4485-9828-01E38296B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168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DD2776-6F1B-438D-A771-EC23FF6D694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RAM model clearly underestimates memory costs</a:t>
                </a:r>
              </a:p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Area almost certainly overestimates memory costs</a:t>
                </a:r>
              </a:p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Volume is pretty close, but</a:t>
                </a:r>
              </a:p>
              <a:p>
                <a:pPr lvl="1"/>
                <a:r>
                  <a:rPr lang="en-US" dirty="0"/>
                  <a:t>It may still be an overestimate</a:t>
                </a:r>
              </a:p>
              <a:p>
                <a:pPr lvl="1"/>
                <a:r>
                  <a:rPr lang="en-US" dirty="0"/>
                  <a:t>No clear theoretical basis</a:t>
                </a:r>
              </a:p>
              <a:p>
                <a:pPr lvl="2"/>
                <a:r>
                  <a:rPr lang="en-US" dirty="0"/>
                  <a:t>Looks like a case of overestimates and underestimates cancelling</a:t>
                </a:r>
              </a:p>
              <a:p>
                <a:pPr lvl="1"/>
                <a:r>
                  <a:rPr lang="en-US" dirty="0"/>
                  <a:t>WILL overstate costs when processor to memory ratio is &lt;&lt;1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DD2776-6F1B-438D-A771-EC23FF6D6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133D6-87D6-4F6B-ACD8-4542CD2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0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1A31C-3147-4F21-8CE4-B0D3A1F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24E309F-70CC-4689-9E3B-74B7E29A9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Let’s say we’re ok with saying attacks requiring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are fine at category 1 if they require e.</a:t>
                </a:r>
                <a:r>
                  <a:rPr lang="en-US"/>
                  <a:t>g.: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depth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memory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sup>
                    </m:sSup>
                  </m:oMath>
                </a14:m>
                <a:r>
                  <a:rPr lang="en-US" dirty="0"/>
                  <a:t> queries to shared memory</a:t>
                </a:r>
              </a:p>
              <a:p>
                <a:pPr lvl="1"/>
                <a:r>
                  <a:rPr lang="en-US" dirty="0"/>
                  <a:t>How do we extend this to categories 3, 5?</a:t>
                </a:r>
              </a:p>
              <a:p>
                <a:r>
                  <a:rPr lang="en-US" dirty="0"/>
                  <a:t>How confident are we that cryptanalysts can give accurate, optimized concrete costs for attacks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Volume or custom cost models?</a:t>
                </a:r>
              </a:p>
              <a:p>
                <a:pPr lvl="1"/>
                <a:r>
                  <a:rPr lang="en-US" dirty="0"/>
                  <a:t>Can we use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memory claimed for Kyber512 to improve memory access locality?</a:t>
                </a:r>
              </a:p>
              <a:p>
                <a:pPr lvl="1"/>
                <a:r>
                  <a:rPr lang="en-US" dirty="0"/>
                  <a:t>Can we prove or disprove conjectures like </a:t>
                </a:r>
                <a:r>
                  <a:rPr lang="en-US" dirty="0" err="1"/>
                  <a:t>Ducas</a:t>
                </a:r>
                <a:r>
                  <a:rPr lang="en-US" dirty="0"/>
                  <a:t> 2018?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24E309F-70CC-4689-9E3B-74B7E29A9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F57187-B4BF-47A6-9D93-8B1AB20E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51" y="4723305"/>
            <a:ext cx="6190707" cy="1084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980CD-EB16-49FF-BF23-2989BD16D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66" y="4723305"/>
            <a:ext cx="5660571" cy="1155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E8AAA-E638-4510-9DA6-A23FA149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0D2D-6E92-406C-B8F0-1431AA1F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3DDA-3B2F-4A3D-A95D-7DBD6BF0E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[Shor 1994] </a:t>
            </a:r>
            <a:r>
              <a:rPr lang="en-US" dirty="0">
                <a:hlinkClick r:id="rId2"/>
              </a:rPr>
              <a:t>https://arxiv.org/pdf/quant-ph/9508027.pdf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[Kuperberg 2003]</a:t>
            </a:r>
            <a:r>
              <a:rPr lang="en-US" dirty="0">
                <a:hlinkClick r:id="rId3"/>
              </a:rPr>
              <a:t> https://arxiv.org/abs/quant-ph/0302112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[Kuperberg 2011] </a:t>
            </a:r>
            <a:r>
              <a:rPr lang="en-US" dirty="0">
                <a:hlinkClick r:id="rId4"/>
              </a:rPr>
              <a:t>https://arxiv.org/pdf/1112.3333.pdf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[Grover 1996] </a:t>
            </a:r>
            <a:r>
              <a:rPr lang="en-US" dirty="0">
                <a:hlinkClick r:id="rId5"/>
              </a:rPr>
              <a:t>https://arxiv.org/pdf/quant-ph/9711043.pdf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Beals</a:t>
            </a:r>
            <a:r>
              <a:rPr lang="en-US" dirty="0"/>
              <a:t> et al. 2012] </a:t>
            </a:r>
            <a:r>
              <a:rPr lang="en-US" dirty="0">
                <a:hlinkClick r:id="rId6"/>
              </a:rPr>
              <a:t>https://arxiv.org/abs/1207.2307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Landauer</a:t>
            </a:r>
            <a:r>
              <a:rPr lang="en-US" dirty="0"/>
              <a:t> 1961] </a:t>
            </a:r>
            <a:r>
              <a:rPr lang="en-US" dirty="0">
                <a:hlinkClick r:id="rId7"/>
              </a:rPr>
              <a:t>https://ieeexplore.ieee.org/document/5392446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[Bennett 1973] </a:t>
            </a:r>
            <a:r>
              <a:rPr lang="en-US" dirty="0">
                <a:hlinkClick r:id="rId8"/>
              </a:rPr>
              <a:t>https://www.math.ucsd.edu/~sbuss/CourseWeb/Math268_2013W/Bennett_Reversibiity.pdf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[Bennett 1982] </a:t>
            </a:r>
            <a:r>
              <a:rPr lang="en-US" dirty="0">
                <a:hlinkClick r:id="rId9"/>
              </a:rPr>
              <a:t>http://www.pitt.edu/~jdnorton/lectures/Rotman_Summer_School_2013/thermo_computing_docs/Bennett_1982.pdf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[Fredkin Toffoli 1982] </a:t>
            </a:r>
            <a:r>
              <a:rPr lang="en-US" dirty="0">
                <a:hlinkClick r:id="rId10"/>
              </a:rPr>
              <a:t>https://link.springer.com/article/10.1007/BF01857727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[Perlner Liu 2017] </a:t>
            </a:r>
            <a:r>
              <a:rPr lang="en-US" dirty="0">
                <a:hlinkClick r:id="rId11"/>
              </a:rPr>
              <a:t>https://arxiv.org/abs/1709.10510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[Cooper 2015] </a:t>
            </a:r>
            <a:r>
              <a:rPr lang="en-US" dirty="0">
                <a:hlinkClick r:id="rId12"/>
              </a:rPr>
              <a:t>https://broadbandnow.com/report/much-data-really-cost-isps/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[Corcoran et al. 2020] </a:t>
            </a:r>
            <a:r>
              <a:rPr lang="en-US" dirty="0">
                <a:hlinkClick r:id="rId13"/>
              </a:rPr>
              <a:t>https://www.nature.com/articles/s41467-020-16265-x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Ducas</a:t>
            </a:r>
            <a:r>
              <a:rPr lang="en-US" dirty="0"/>
              <a:t> 2018] </a:t>
            </a:r>
            <a:r>
              <a:rPr lang="en-US" dirty="0">
                <a:hlinkClick r:id="rId14"/>
              </a:rPr>
              <a:t>https://eurocrypt.iacr.org/2018/Slides/Monday/TrackB/01-01.pdf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A841D-980D-4BA5-A8E3-7C5B0EB9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C787-CB3A-4121-AF3D-D0C36F53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or Quantum?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12D0-9821-4555-AF38-D8607DB7B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categories 1, 3, 5, barring </a:t>
            </a:r>
            <a:r>
              <a:rPr lang="en-US" dirty="0" err="1"/>
              <a:t>nongeneric</a:t>
            </a:r>
            <a:r>
              <a:rPr lang="en-US" dirty="0"/>
              <a:t> quantum speedup (e.g. Shor, Kuperberg)</a:t>
            </a:r>
          </a:p>
          <a:p>
            <a:pPr lvl="1"/>
            <a:r>
              <a:rPr lang="en-US" dirty="0"/>
              <a:t>The classical attack is almost always the main concern</a:t>
            </a:r>
          </a:p>
          <a:p>
            <a:pPr lvl="1"/>
            <a:r>
              <a:rPr lang="en-US" dirty="0"/>
              <a:t>This is because AES key search is about as </a:t>
            </a:r>
            <a:r>
              <a:rPr lang="en-US" dirty="0" err="1"/>
              <a:t>Groverizable</a:t>
            </a:r>
            <a:r>
              <a:rPr lang="en-US" dirty="0"/>
              <a:t> as an algorithm can be</a:t>
            </a:r>
          </a:p>
          <a:p>
            <a:r>
              <a:rPr lang="en-US" dirty="0"/>
              <a:t>This started with a dispute about category 1, so we’ll mostly focus on classical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642DA-0650-4B58-9634-81F113C8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BE79-68F5-4C55-A960-855EF26F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45F9-3FE0-4A95-9306-5D297E71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  <a:p>
            <a:r>
              <a:rPr lang="en-US" dirty="0"/>
              <a:t>Nonlocal gate model</a:t>
            </a:r>
          </a:p>
          <a:p>
            <a:r>
              <a:rPr lang="en-US" dirty="0"/>
              <a:t>Time × Area</a:t>
            </a:r>
          </a:p>
          <a:p>
            <a:r>
              <a:rPr lang="en-US" dirty="0"/>
              <a:t>Time × Volume</a:t>
            </a:r>
          </a:p>
          <a:p>
            <a:r>
              <a:rPr lang="en-US" dirty="0"/>
              <a:t>Custom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394C8-4C3E-4F9E-B122-17527FD6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39DB-5FA6-416F-9766-47097FD3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D235-22CC-4210-A434-6C088F032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Based on assembly instructions for typical CPUs</a:t>
            </a:r>
          </a:p>
          <a:p>
            <a:pPr lvl="1"/>
            <a:r>
              <a:rPr lang="en-US" dirty="0"/>
              <a:t>Assume unit cost to read or write from any memory location, regardless of the memory size</a:t>
            </a:r>
          </a:p>
          <a:p>
            <a:pPr lvl="1"/>
            <a:r>
              <a:rPr lang="en-US" dirty="0"/>
              <a:t>Assume that the contents of a memory location can be used to address another memory location</a:t>
            </a:r>
          </a:p>
          <a:p>
            <a:pPr lvl="1"/>
            <a:r>
              <a:rPr lang="en-US" dirty="0"/>
              <a:t>Typically the cost is arrived at by counting instructions (which in turn can be costed in bit operations/gates)</a:t>
            </a:r>
          </a:p>
          <a:p>
            <a:pPr lvl="1"/>
            <a:r>
              <a:rPr lang="en-US" dirty="0"/>
              <a:t>Can consider multithreading in which case we can consider also</a:t>
            </a:r>
          </a:p>
          <a:p>
            <a:pPr lvl="2"/>
            <a:r>
              <a:rPr lang="en-US" dirty="0"/>
              <a:t>“Width” – Total memory size</a:t>
            </a:r>
          </a:p>
          <a:p>
            <a:pPr lvl="2"/>
            <a:r>
              <a:rPr lang="en-US" dirty="0"/>
              <a:t>“Depth” – Number of operations per thread </a:t>
            </a:r>
          </a:p>
          <a:p>
            <a:r>
              <a:rPr lang="en-US" dirty="0"/>
              <a:t>This is the most common way to cost classical attacks and classical algorithms in general</a:t>
            </a:r>
          </a:p>
          <a:p>
            <a:r>
              <a:rPr lang="en-US" dirty="0"/>
              <a:t>Not clear how well it translates to extremely large distributed computations (The closest thing to a realistic model of the attacks we’re talking about)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0ED71-A802-4B0B-A736-BDE808FA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C9FA-9717-470B-96A3-205763E1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Gate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6AAF-4490-422A-B62A-64D83D32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the computation as a binary circuit with, say, AND </a:t>
            </a:r>
            <a:r>
              <a:rPr lang="en-US" dirty="0" err="1"/>
              <a:t>and</a:t>
            </a:r>
            <a:r>
              <a:rPr lang="en-US" dirty="0"/>
              <a:t> XOR gates.</a:t>
            </a:r>
          </a:p>
          <a:p>
            <a:pPr lvl="1"/>
            <a:r>
              <a:rPr lang="en-US" dirty="0"/>
              <a:t>Assume that gates can be performed between any two memory locations at unit cost</a:t>
            </a:r>
          </a:p>
          <a:p>
            <a:pPr lvl="1"/>
            <a:r>
              <a:rPr lang="en-US" dirty="0"/>
              <a:t>But, you can’t use the contents of any memory location to decide which gate to perform later on</a:t>
            </a:r>
          </a:p>
          <a:p>
            <a:r>
              <a:rPr lang="en-US" dirty="0"/>
              <a:t>When generalized to 2-qubit quantum gates, this is the most common way to cost quantum attacks</a:t>
            </a:r>
          </a:p>
          <a:p>
            <a:r>
              <a:rPr lang="en-US" dirty="0"/>
              <a:t>To simulate a single threaded memory access, gates will have to touch every memory location</a:t>
            </a:r>
          </a:p>
          <a:p>
            <a:pPr lvl="1"/>
            <a:r>
              <a:rPr lang="en-US" dirty="0"/>
              <a:t>Cost is proportional to the size of the memory!</a:t>
            </a:r>
          </a:p>
          <a:p>
            <a:r>
              <a:rPr lang="en-US" dirty="0"/>
              <a:t>For algorithms that can be parallelized, so memory per thread is small</a:t>
            </a:r>
          </a:p>
          <a:p>
            <a:pPr lvl="1"/>
            <a:r>
              <a:rPr lang="en-US" dirty="0"/>
              <a:t>Nonlocal Gate Model is equivalent to  RAM model up to log factors in memory size: See </a:t>
            </a:r>
            <a:r>
              <a:rPr lang="en-US" dirty="0">
                <a:hlinkClick r:id="rId2"/>
              </a:rPr>
              <a:t>https://arxiv.org/abs/1207.2307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1FFF-2F31-4A94-88F8-B47CE1B6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5813-8C6B-49C1-BA11-5848422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×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F83D-58EE-4AFF-8C0C-A9DE9C25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Same as nonlocal gate model, but</a:t>
            </a:r>
          </a:p>
          <a:p>
            <a:pPr lvl="1"/>
            <a:r>
              <a:rPr lang="en-US" dirty="0"/>
              <a:t>Assume memory locations are arranged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-dimensionally</a:t>
            </a:r>
          </a:p>
          <a:p>
            <a:pPr lvl="1"/>
            <a:r>
              <a:rPr lang="en-US" dirty="0"/>
              <a:t>Gates can only be performed between nearest neighbor memory locations</a:t>
            </a:r>
          </a:p>
          <a:p>
            <a:pPr lvl="1"/>
            <a:r>
              <a:rPr lang="en-US" dirty="0"/>
              <a:t>Rather than counting gates, we multiply the number of memory locations by the circuit depth to compute cost</a:t>
            </a:r>
          </a:p>
          <a:p>
            <a:r>
              <a:rPr lang="en-US" dirty="0"/>
              <a:t>Dan Bernstein’s favorite model</a:t>
            </a:r>
          </a:p>
          <a:p>
            <a:r>
              <a:rPr lang="en-US" dirty="0"/>
              <a:t>Makes sense if </a:t>
            </a:r>
          </a:p>
          <a:p>
            <a:pPr lvl="1"/>
            <a:r>
              <a:rPr lang="en-US" dirty="0"/>
              <a:t>heat dissipation per gate, </a:t>
            </a:r>
          </a:p>
          <a:p>
            <a:pPr lvl="1"/>
            <a:r>
              <a:rPr lang="en-US" dirty="0"/>
              <a:t>density of gates per memory location per time </a:t>
            </a:r>
          </a:p>
          <a:p>
            <a:pPr marL="0" indent="0">
              <a:buNone/>
            </a:pPr>
            <a:r>
              <a:rPr lang="en-US" dirty="0"/>
              <a:t>  are constant as computation size scales</a:t>
            </a:r>
          </a:p>
          <a:p>
            <a:r>
              <a:rPr lang="en-US" dirty="0"/>
              <a:t>Makes less sense otherwise</a:t>
            </a:r>
          </a:p>
          <a:p>
            <a:r>
              <a:rPr lang="en-US" dirty="0"/>
              <a:t>Even if the algorithm parallelizes, random access to memory costs </a:t>
            </a:r>
            <a:r>
              <a:rPr lang="en-US" i="1" dirty="0">
                <a:solidFill>
                  <a:srgbClr val="FF0000"/>
                </a:solidFill>
              </a:rPr>
              <a:t>square root </a:t>
            </a:r>
            <a:r>
              <a:rPr lang="en-US" dirty="0"/>
              <a:t>of memory size</a:t>
            </a:r>
          </a:p>
          <a:p>
            <a:r>
              <a:rPr lang="en-US" dirty="0"/>
              <a:t>Local memory access is essentially unit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A6E5-136D-4D16-BF85-28D1D02C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5813-8C6B-49C1-BA11-5848422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×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F83D-58EE-4AFF-8C0C-A9DE9C25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as nonlocal gate model, but</a:t>
            </a:r>
          </a:p>
          <a:p>
            <a:pPr lvl="1"/>
            <a:r>
              <a:rPr lang="en-US" dirty="0"/>
              <a:t>Assume memory locations are arranged </a:t>
            </a:r>
            <a:r>
              <a:rPr lang="en-US" b="1" i="1" dirty="0">
                <a:solidFill>
                  <a:srgbClr val="FF0000"/>
                </a:solidFill>
              </a:rPr>
              <a:t>3</a:t>
            </a:r>
            <a:r>
              <a:rPr lang="en-US" dirty="0"/>
              <a:t>-dimensionally</a:t>
            </a:r>
          </a:p>
          <a:p>
            <a:pPr lvl="1"/>
            <a:r>
              <a:rPr lang="en-US" dirty="0"/>
              <a:t>Gates can only be performed between nearest neighbor memory locations</a:t>
            </a:r>
          </a:p>
          <a:p>
            <a:pPr lvl="1"/>
            <a:r>
              <a:rPr lang="en-US" dirty="0"/>
              <a:t>Rather than counting gates, we multiply the number of memory locations by the circuit depth to compute cost</a:t>
            </a:r>
          </a:p>
          <a:p>
            <a:r>
              <a:rPr lang="en-US" dirty="0"/>
              <a:t>Even if the algorithm parallelizes, random access to memory costs </a:t>
            </a:r>
            <a:r>
              <a:rPr lang="en-US" b="1" i="1" dirty="0">
                <a:solidFill>
                  <a:srgbClr val="FF0000"/>
                </a:solidFill>
              </a:rPr>
              <a:t>cube root</a:t>
            </a:r>
            <a:r>
              <a:rPr lang="en-US" i="1" dirty="0"/>
              <a:t> </a:t>
            </a:r>
            <a:r>
              <a:rPr lang="en-US" dirty="0"/>
              <a:t>of memory size</a:t>
            </a:r>
          </a:p>
          <a:p>
            <a:r>
              <a:rPr lang="en-US" dirty="0"/>
              <a:t>Local memory access is essentially unit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CCAAB-2D6D-43CA-B33E-DBB0A12F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1C6F-070B-4697-8FE8-D622083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3D076-EF90-4A90-9B2F-B35C7D012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RAM model says memory access is essentially free</a:t>
                </a:r>
              </a:p>
              <a:p>
                <a:endParaRPr lang="en-US" dirty="0"/>
              </a:p>
              <a:p>
                <a:r>
                  <a:rPr lang="en-US" dirty="0"/>
                  <a:t>Gate models say memory access is super expensive unless it can be parallelized </a:t>
                </a:r>
              </a:p>
              <a:p>
                <a:r>
                  <a:rPr lang="en-US" dirty="0"/>
                  <a:t>Additionally, Time × Area treats data at rest the same as data being actively processed</a:t>
                </a:r>
              </a:p>
              <a:p>
                <a:r>
                  <a:rPr lang="en-US" dirty="0"/>
                  <a:t>Even Time × Volume treats a long distance fiber optic link the same as a line of densely packed gates</a:t>
                </a:r>
              </a:p>
              <a:p>
                <a:endParaRPr lang="en-US" dirty="0"/>
              </a:p>
              <a:p>
                <a:r>
                  <a:rPr lang="en-US" dirty="0"/>
                  <a:t>Can we find a middle ground between gate and RAM models?</a:t>
                </a:r>
              </a:p>
              <a:p>
                <a:pPr lvl="1"/>
                <a:r>
                  <a:rPr lang="en-US" dirty="0"/>
                  <a:t>Assume RAM access has logarithmic cost, but cube root latency?</a:t>
                </a:r>
              </a:p>
              <a:p>
                <a:pPr lvl="1"/>
                <a:r>
                  <a:rPr lang="en-US" dirty="0"/>
                  <a:t>Give each location where a gate can happen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dirty="0"/>
                  <a:t> memory locations for free?</a:t>
                </a:r>
              </a:p>
              <a:p>
                <a:pPr lvl="1"/>
                <a:r>
                  <a:rPr lang="en-US" dirty="0"/>
                  <a:t>Give separate, per-category hard limits for gate count, RAM size, total RAM queries, depth?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3D076-EF90-4A90-9B2F-B35C7D01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C0AC-0F3A-453F-BEAF-53155135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7C3B23-D04C-41BF-AE1E-0C472B5FAB47}"/>
</file>

<file path=customXml/itemProps2.xml><?xml version="1.0" encoding="utf-8"?>
<ds:datastoreItem xmlns:ds="http://schemas.openxmlformats.org/officeDocument/2006/customXml" ds:itemID="{C6D4122B-9C4F-4853-8538-39179D356278}"/>
</file>

<file path=customXml/itemProps3.xml><?xml version="1.0" encoding="utf-8"?>
<ds:datastoreItem xmlns:ds="http://schemas.openxmlformats.org/officeDocument/2006/customXml" ds:itemID="{F7768D4F-0018-43EC-A52E-C7CF09E3F75F}"/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3155</Words>
  <Application>Microsoft Office PowerPoint</Application>
  <PresentationFormat>Widescreen</PresentationFormat>
  <Paragraphs>312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Cost Models</vt:lpstr>
      <vt:lpstr>The Question that Started This</vt:lpstr>
      <vt:lpstr>Classical or Quantum?</vt:lpstr>
      <vt:lpstr>Models to Consider</vt:lpstr>
      <vt:lpstr>RAM Model</vt:lpstr>
      <vt:lpstr>Nonlocal Gate Model</vt:lpstr>
      <vt:lpstr>Time × Area</vt:lpstr>
      <vt:lpstr>Time × Volume</vt:lpstr>
      <vt:lpstr>Custom Models</vt:lpstr>
      <vt:lpstr>Part 2 How Hard are the Categories?</vt:lpstr>
      <vt:lpstr>Landauer’s Limit [Landauer 1961]</vt:lpstr>
      <vt:lpstr>Brownian Computation [Bennett 1973]</vt:lpstr>
      <vt:lpstr>Implications of Brownian Computation</vt:lpstr>
      <vt:lpstr>Unpowered Brownian Computation “Classical Grover” [Perlner, Liu 2017]</vt:lpstr>
      <vt:lpstr>What about Fundamental Limits on Memory?</vt:lpstr>
      <vt:lpstr>OK, But What about Real Technology?</vt:lpstr>
      <vt:lpstr>How Much Does Computation Cost?</vt:lpstr>
      <vt:lpstr>How Much Memory can we Get for $2^64  over 500 Years </vt:lpstr>
      <vt:lpstr>What about Memory Bandwidth?</vt:lpstr>
      <vt:lpstr>What about the Network?</vt:lpstr>
      <vt:lpstr>What ISPs  (Allegedly) Pay for Bandwidth</vt:lpstr>
      <vt:lpstr>Just for Kicks: A System that is Almost as Good</vt:lpstr>
      <vt:lpstr>What if we Buy our own Equipment?</vt:lpstr>
      <vt:lpstr>A Note about Hardware Cost </vt:lpstr>
      <vt:lpstr>What if we Mass Produce our own Equipment?</vt:lpstr>
      <vt:lpstr>Why Communication May Cost More than it Should</vt:lpstr>
      <vt:lpstr>Back to Models</vt:lpstr>
      <vt:lpstr>Questions for Discussion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models</dc:title>
  <dc:creator>Perlner, Ray A. (Fed)</dc:creator>
  <cp:lastModifiedBy>Perlner, Ray A. (Fed)</cp:lastModifiedBy>
  <cp:revision>92</cp:revision>
  <cp:lastPrinted>2020-08-09T17:43:54Z</cp:lastPrinted>
  <dcterms:created xsi:type="dcterms:W3CDTF">2020-08-05T20:01:50Z</dcterms:created>
  <dcterms:modified xsi:type="dcterms:W3CDTF">2020-08-17T16:34:25Z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